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2" roundtripDataSignature="AMtx7mjvGq7+Haaef5w1RxK7iqLvajv+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EB38FBB-31CA-41F7-8C49-902B57E61205}">
  <a:tblStyle styleId="{EEB38FBB-31CA-41F7-8C49-902B57E6120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customschemas.google.com/relationships/presentationmetadata" Target="meta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ee66dbcb9_1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33ee66dbcb9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ee66dbcb9_1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3ee66dbcb9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8039d7c5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8039d7c5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3ee66dbcb9_1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3ee66dbcb9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ee66dbcb9_1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3ee66dbcb9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ee66dbcb9_1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3ee66dbcb9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3ee66dbcb9_1_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33ee66dbcb9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039d7c509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039d7c50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3ee66dbcb9_1_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33ee66dbcb9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ee66dbcb9_1_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3ee66dbcb9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7bccb975de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7bccb975d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ee66dbcb9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33ee66dbcb9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ee66dbcb9_1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33ee66dbcb9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3ee66dbcb9_1_1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33ee66dbcb9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ee66dbcb9_1_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33ee66dbcb9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ee66dbcb9_1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33ee66dbcb9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ee66dbcb9_1_1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3ee66dbcb9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3ee66dbcb9_1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33ee66dbcb9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3ee66dbcb9_1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3ee66dbcb9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8039d7c50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8039d7c50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ee66dbcb9_1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3ee66dbcb9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ee66dbcb9_1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3ee66dbcb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ee66dbcb9_1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33ee66dbcb9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ee66dbcb9_1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3ee66dbcb9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039d7c509_0_5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38039d7c509_0_5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g38039d7c509_0_5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stj.jus.br/sites/portalp/Paginas/Comunicacao/Noticias/08042021-Manutencao-de-creditos-de-PIS-e-Cofins-e-extensivel-a-pessoas-juridicas-nao-vinculadas-ao-Reporto.aspx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hyperlink" Target="https://www.stj.jus.br/sites/portalp/Paginas/Comunicacao/Noticias/08042021-Manutencao-de-creditos-de-PIS-e-Cofins-e-extensivel-a-pessoas-juridicas-nao-vinculadas-ao-Reporto.aspx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hyperlink" Target="https://www.stj.jus.br/sites/portalp/Paginas/Comunicacao/Noticias/04052022-Repetitivo-veda-creditos-de-PISPasep-e-Cofins-sobre-aquisicao-no-regime-monofasico-e-fixa-outras-teses.aspx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hyperlink" Target="https://www.planalto.gov.br/ccivil_03/_Ato2019-2022/2022/Exm/Exm-MPv-1147-22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hyperlink" Target="https://www.planalto.gov.br/ccivil_03/_Ato2019-2022/2022/Mpv/mpv1147.htm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hyperlink" Target="https://www.planalto.gov.br/ccivil_03/_Ato2023-2026/2023/Lei/L14592.ht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hyperlink" Target="https://www.stj.jus.br/sites/portalp/Paginas/Comunicacao/Noticias/04052022-Repetitivo-veda-creditos-de-PISPasep-e-Cofins-sobre-aquisicao-no-regime-monofasico-e-fixa-outras-teses.aspx" TargetMode="External"/><Relationship Id="rId5" Type="http://schemas.openxmlformats.org/officeDocument/2006/relationships/hyperlink" Target="http://normas.receita.fazenda.gov.br/sijut2consulta/link.action?idAto=133706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hyperlink" Target="https://www.stj.jus.br/sites/portalp/Paginas/Comunicacao/Noticias/04052022-Repetitivo-veda-creditos-de-PISPasep-e-Cofins-sobre-aquisicao-no-regime-monofasico-e-fixa-outras-teses.aspx" TargetMode="External"/><Relationship Id="rId5" Type="http://schemas.openxmlformats.org/officeDocument/2006/relationships/hyperlink" Target="http://normas.receita.fazenda.gov.br/sijut2consulta/link.action?idAto=13458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hyperlink" Target="https://www.stj.jus.br/sites/portalp/Paginas/Comunicacao/Noticias/04052022-Repetitivo-veda-creditos-de-PISPasep-e-Cofins-sobre-aquisicao-no-regime-monofasico-e-fixa-outras-teses.aspx" TargetMode="External"/><Relationship Id="rId5" Type="http://schemas.openxmlformats.org/officeDocument/2006/relationships/hyperlink" Target="http://normas.receita.fazenda.gov.br/sijut2consulta/link.action?idAto=134881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O conteúdo gerado por IA pode estar incorreto." id="139" name="Google Shape;139;g33ee66dbcb9_1_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a de computador com texto preto sobre fundo branco&#10;&#10;O conteúdo gerado por IA pode estar incorreto." id="144" name="Google Shape;144;g33ee66dbcb9_1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>
            <a:hlinkClick r:id="rId3"/>
          </p:cNvPr>
          <p:cNvSpPr/>
          <p:nvPr/>
        </p:nvSpPr>
        <p:spPr>
          <a:xfrm>
            <a:off x="7608498" y="6074674"/>
            <a:ext cx="1690777" cy="4917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" title="SUPERMERCADOS - RECUPERA-C WHS-1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&#10;&#10;O conteúdo gerado por IA pode estar incorreto." id="155" name="Google Shape;15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>
            <a:hlinkClick r:id="rId4"/>
          </p:cNvPr>
          <p:cNvSpPr/>
          <p:nvPr/>
        </p:nvSpPr>
        <p:spPr>
          <a:xfrm>
            <a:off x="7608498" y="6074674"/>
            <a:ext cx="1690777" cy="4917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&#10;&#10;O conteúdo gerado por IA pode estar incorreto." id="161" name="Google Shape;1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>
            <a:hlinkClick r:id="rId4"/>
          </p:cNvPr>
          <p:cNvSpPr/>
          <p:nvPr/>
        </p:nvSpPr>
        <p:spPr>
          <a:xfrm>
            <a:off x="7608498" y="5934974"/>
            <a:ext cx="1690777" cy="4917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&#10;&#10;O conteúdo gerado por IA pode estar incorreto." id="167" name="Google Shape;16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>
            <a:hlinkClick r:id="rId4"/>
          </p:cNvPr>
          <p:cNvSpPr/>
          <p:nvPr/>
        </p:nvSpPr>
        <p:spPr>
          <a:xfrm>
            <a:off x="7138555" y="5777345"/>
            <a:ext cx="1735281" cy="529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nha do tempo&#10;&#10;O conteúdo gerado por IA pode estar incorreto." id="173" name="Google Shape;1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>
            <a:hlinkClick r:id="rId4"/>
          </p:cNvPr>
          <p:cNvSpPr/>
          <p:nvPr/>
        </p:nvSpPr>
        <p:spPr>
          <a:xfrm>
            <a:off x="5153891" y="5465618"/>
            <a:ext cx="1735282" cy="4987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O conteúdo gerado por IA pode estar incorreto." id="179" name="Google Shape;1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>
            <a:hlinkClick r:id="rId4"/>
          </p:cNvPr>
          <p:cNvSpPr/>
          <p:nvPr/>
        </p:nvSpPr>
        <p:spPr>
          <a:xfrm>
            <a:off x="9705109" y="5237018"/>
            <a:ext cx="1662546" cy="4779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&#10;&#10;O conteúdo gerado por IA pode estar incorreto." id="185" name="Google Shape;1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>
            <a:hlinkClick r:id="rId4"/>
          </p:cNvPr>
          <p:cNvSpPr/>
          <p:nvPr/>
        </p:nvSpPr>
        <p:spPr>
          <a:xfrm>
            <a:off x="7608498" y="5934974"/>
            <a:ext cx="1690777" cy="4917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>
            <a:hlinkClick r:id="rId5"/>
          </p:cNvPr>
          <p:cNvSpPr/>
          <p:nvPr/>
        </p:nvSpPr>
        <p:spPr>
          <a:xfrm>
            <a:off x="5254388" y="3684896"/>
            <a:ext cx="1760561" cy="477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&#10;&#10;O conteúdo gerado por IA pode estar incorreto."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>
            <a:hlinkClick r:id="rId4"/>
          </p:cNvPr>
          <p:cNvSpPr/>
          <p:nvPr/>
        </p:nvSpPr>
        <p:spPr>
          <a:xfrm>
            <a:off x="7608498" y="5934974"/>
            <a:ext cx="1690777" cy="4917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>
            <a:hlinkClick r:id="rId5"/>
          </p:cNvPr>
          <p:cNvSpPr/>
          <p:nvPr/>
        </p:nvSpPr>
        <p:spPr>
          <a:xfrm>
            <a:off x="1284514" y="4038600"/>
            <a:ext cx="1763486" cy="500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039d7c509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8039d7c509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g38039d7c50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&#10;&#10;O conteúdo gerado por IA pode estar incorreto." id="199" name="Google Shape;19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>
            <a:hlinkClick r:id="rId4"/>
          </p:cNvPr>
          <p:cNvSpPr/>
          <p:nvPr/>
        </p:nvSpPr>
        <p:spPr>
          <a:xfrm>
            <a:off x="7608498" y="5934974"/>
            <a:ext cx="1690777" cy="4917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">
            <a:hlinkClick r:id="rId5"/>
          </p:cNvPr>
          <p:cNvSpPr/>
          <p:nvPr/>
        </p:nvSpPr>
        <p:spPr>
          <a:xfrm>
            <a:off x="1284514" y="4038600"/>
            <a:ext cx="1763486" cy="500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0"/>
          <p:cNvSpPr/>
          <p:nvPr/>
        </p:nvSpPr>
        <p:spPr>
          <a:xfrm>
            <a:off x="1284514" y="4038600"/>
            <a:ext cx="1763486" cy="598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ela&#10;&#10;O conteúdo gerado por IA pode estar incorreto." id="207" name="Google Shape;207;g33ee66dbcb9_1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, Email&#10;&#10;O conteúdo gerado por IA pode estar incorreto." id="212" name="Google Shape;212;g33ee66dbcb9_1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ela&#10;&#10;O conteúdo gerado por IA pode estar incorreto." id="217" name="Google Shape;2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, Email&#10;&#10;O conteúdo gerado por IA pode estar incorreto." id="222" name="Google Shape;222;g33ee66dbcb9_1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&#10;&#10;O conteúdo gerado por IA pode estar incorreto." id="227" name="Google Shape;227;g33ee66dbcb9_1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, Email&#10;&#10;O conteúdo gerado por IA pode estar incorreto." id="232" name="Google Shape;2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O conteúdo gerado por IA pode estar incorreto." id="237" name="Google Shape;2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&#10;&#10;O conteúdo gerado por IA pode estar incorreto." id="242" name="Google Shape;24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Aplicativo&#10;&#10;O conteúdo gerado por IA pode estar incorreto." id="247" name="Google Shape;2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039d7c509_0_13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38039d7c509_0_13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g38039d7c509_0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&#10;&#10;O conteúdo gerado por IA pode estar incorreto." id="252" name="Google Shape;2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, Email&#10;&#10;O conteúdo gerado por IA pode estar incorreto." id="257" name="Google Shape;25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, Email&#10;&#10;O conteúdo gerado por IA pode estar incorreto." id="262" name="Google Shape;2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ela&#10;&#10;O conteúdo gerado por IA pode estar incorreto." id="267" name="Google Shape;26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ela&#10;&#10;O conteúdo gerado por IA pode estar incorreto." id="272" name="Google Shape;27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ela&#10;&#10;O conteúdo gerado por IA pode estar incorreto."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Aplicativo&#10;&#10;O conteúdo gerado por IA pode estar incorreto." id="282" name="Google Shape;2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33ee66dbcb9_1_147" title="SUPERMERCADOS - RECUPERA-C WHS-3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33ee66dbcb9_1_152" title="SUPERMERCADOS - RECUPERA-C WHS-37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37bccb975de_1_0" title="SUPERMERCADOS - RECUPERA-C WHS-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áfico&#10;&#10;O conteúdo gerado por IA pode estar incorreto." id="107" name="Google Shape;107;g33ee66dbcb9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33ee66dbcb9_1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33ee66dbcb9_1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33ee66dbcb9_1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Site&#10;&#10;O conteúdo gerado por IA pode estar incorreto." id="332" name="Google Shape;33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38" name="Google Shape;338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Interface gráfica do usuário, Aplicativo&#10;&#10;O conteúdo gerado por IA pode estar incorreto." id="339" name="Google Shape;33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45" name="Google Shape;345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Interface gráfica do usuário, Texto&#10;&#10;O conteúdo gerado por IA pode estar incorreto." id="346" name="Google Shape;34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&#10;&#10;O conteúdo gerado por IA pode estar incorreto." id="351" name="Google Shape;35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ee66dbcb9_1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O conteúdo gerado por IA pode estar incorreto." id="356" name="Google Shape;35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O conteúdo gerado por IA pode estar incorreto." id="361" name="Google Shape;36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" name="Google Shape;362;p32"/>
          <p:cNvGraphicFramePr/>
          <p:nvPr/>
        </p:nvGraphicFramePr>
        <p:xfrm>
          <a:off x="195942" y="12736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{EEB38FBB-31CA-41F7-8C49-902B57E61205}</a:tableStyleId>
              </a:tblPr>
              <a:tblGrid>
                <a:gridCol w="2963625"/>
                <a:gridCol w="2963625"/>
                <a:gridCol w="2963625"/>
                <a:gridCol w="2963625"/>
              </a:tblGrid>
              <a:tr h="455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Dívidas Tributárias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Dívidas Previdenciárias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Total de Dívidas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Dívida Atual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456.319,82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7.963.940,72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8.420.260,54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Dívida Negociada com Desconto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270.548,35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4.992.115,48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5.262.663,83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Economia Gerada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185.771,47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2.971.825,24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R$   3.157.596,71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</a:tr>
              <a:tr h="42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Valor da Parcela atual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42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Cenário Atual de Dívidas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93.160,00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467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Novo Escalonamento Proposto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Parcelamento Proposto: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Economia por Período  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FFC000"/>
                    </a:solidFill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a 12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36.838,64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1º ano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675.856,37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 a 24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42.101,31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2º ano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612.704,33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 a 30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47.363,96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meses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228.980,22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 a 36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21.050,65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 a 60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187.754,32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 a 145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  2.214,03 </a:t>
                      </a:r>
                      <a:endParaRPr sz="1400" u="none" cap="none" strike="noStrike"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&#10;&#10;O conteúdo gerado por IA pode estar incorreto." id="367" name="Google Shape;3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8" name="Google Shape;368;p33"/>
          <p:cNvGraphicFramePr/>
          <p:nvPr/>
        </p:nvGraphicFramePr>
        <p:xfrm>
          <a:off x="0" y="11103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{EEB38FBB-31CA-41F7-8C49-902B57E61205}</a:tableStyleId>
              </a:tblPr>
              <a:tblGrid>
                <a:gridCol w="1427000"/>
                <a:gridCol w="1577450"/>
                <a:gridCol w="1383600"/>
                <a:gridCol w="1462675"/>
                <a:gridCol w="1337825"/>
                <a:gridCol w="1484975"/>
                <a:gridCol w="2033475"/>
                <a:gridCol w="1484975"/>
              </a:tblGrid>
              <a:tr h="63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Novo Escalonamento Proposto: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Parcelas Tributárias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Parcelas Previdenciárias 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Honorário Mês 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Parcela Total 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Total Período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Redução Financeira 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>
                    <a:solidFill>
                      <a:srgbClr val="FFC000"/>
                    </a:solidFill>
                  </a:tcPr>
                </a:tc>
              </a:tr>
              <a:tr h="3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a 12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541,10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9.984,23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26.313,31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36.838,64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442.063,63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Fluxo de Caixa 1º ano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675.856,37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3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13 a 24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811,65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14.976,35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26.313,31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42.101,31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505.215,67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Fluxo de Caixa 2º ano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612.704,33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3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 a 30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1.082,19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19.968,46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26.313,31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47.363,96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284.183,74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Fluxo de Caixa 5 meses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228.980,22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3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31 a 36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1.082,19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19.968,46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-  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21.050,65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Não incide honorários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hMerge="1"/>
              </a:tr>
              <a:tr h="3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37 a 60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2.214,03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185.540,29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-  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187.754,32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Não incide honorários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hMerge="1"/>
              </a:tr>
              <a:tr h="3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61 a 145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2.214,03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-  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2.214,03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Não incide honorários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hMerge="1"/>
              </a:tr>
              <a:tr h="211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63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Redução com cobrança de honorários 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3.157.596,71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422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Honorários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Custo CAPAG / RFB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21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25%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                       30.000,00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38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R$     789.399,18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63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QTD de Parcelas Honorários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  <a:tr h="21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800" marB="0" marR="7800" marL="780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3ee66dbcb9_1_18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374" name="Google Shape;374;g33ee66dbcb9_1_18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75" name="Google Shape;375;g33ee66dbcb9_1_184" title="SUPERMERCADOS - RECUPERA-C WHS 2025_page-003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33ee66dbcb9_1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ee66dbcb9_1_19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386" name="Google Shape;386;g33ee66dbcb9_1_19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87" name="Google Shape;387;g33ee66dbcb9_1_194" title="SUPERMERCADOS - RECUPERA-C WHS 2025_page-003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8039d7c509_0_61"/>
          <p:cNvSpPr txBox="1"/>
          <p:nvPr>
            <p:ph type="ctrTitle"/>
          </p:nvPr>
        </p:nvSpPr>
        <p:spPr>
          <a:xfrm>
            <a:off x="2032000" y="1496484"/>
            <a:ext cx="12192000" cy="318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8039d7c509_0_61"/>
          <p:cNvSpPr txBox="1"/>
          <p:nvPr>
            <p:ph idx="1" type="subTitle"/>
          </p:nvPr>
        </p:nvSpPr>
        <p:spPr>
          <a:xfrm>
            <a:off x="2032000" y="4802717"/>
            <a:ext cx="12192000" cy="220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g38039d7c509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8039d7c509_0_61"/>
          <p:cNvSpPr txBox="1"/>
          <p:nvPr/>
        </p:nvSpPr>
        <p:spPr>
          <a:xfrm>
            <a:off x="7856473" y="3349667"/>
            <a:ext cx="55323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9200" lIns="98475" spcFirstLastPara="1" rIns="98475" wrap="square" tIns="49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pt-BR" sz="3000">
                <a:solidFill>
                  <a:srgbClr val="F2A32C"/>
                </a:solidFill>
              </a:rPr>
              <a:t>Evandro Messias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8039d7c509_0_61"/>
          <p:cNvSpPr txBox="1"/>
          <p:nvPr/>
        </p:nvSpPr>
        <p:spPr>
          <a:xfrm>
            <a:off x="8323630" y="4936461"/>
            <a:ext cx="55323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9200" lIns="98475" spcFirstLastPara="1" rIns="98475" wrap="square" tIns="49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pt-BR" sz="1700">
                <a:solidFill>
                  <a:srgbClr val="498CC1"/>
                </a:solidFill>
              </a:rPr>
              <a:t>cruzesilvaconsultoriaemnegocios</a:t>
            </a:r>
            <a:endParaRPr b="1" sz="1700">
              <a:solidFill>
                <a:srgbClr val="498CC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pt-BR" sz="1700">
                <a:solidFill>
                  <a:srgbClr val="498CC1"/>
                </a:solidFill>
              </a:rPr>
              <a:t>@cruzesilva.com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38039d7c509_0_61"/>
          <p:cNvSpPr txBox="1"/>
          <p:nvPr/>
        </p:nvSpPr>
        <p:spPr>
          <a:xfrm>
            <a:off x="8351308" y="4404678"/>
            <a:ext cx="5532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200" lIns="98475" spcFirstLastPara="1" rIns="98475" wrap="square" tIns="49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BR" sz="1700" u="none" cap="none" strike="noStrike">
                <a:solidFill>
                  <a:srgbClr val="498CC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lang="pt-BR" sz="1700">
                <a:solidFill>
                  <a:srgbClr val="498CC1"/>
                </a:solidFill>
              </a:rPr>
              <a:t>1</a:t>
            </a:r>
            <a:r>
              <a:rPr b="1" i="0" lang="pt-BR" sz="1700" u="none" cap="none" strike="noStrike">
                <a:solidFill>
                  <a:srgbClr val="498CC1"/>
                </a:solidFill>
                <a:latin typeface="Arial"/>
                <a:ea typeface="Arial"/>
                <a:cs typeface="Arial"/>
                <a:sym typeface="Arial"/>
              </a:rPr>
              <a:t>9) 9 99</a:t>
            </a:r>
            <a:r>
              <a:rPr b="1" lang="pt-BR" sz="1700">
                <a:solidFill>
                  <a:srgbClr val="498CC1"/>
                </a:solidFill>
              </a:rPr>
              <a:t>07</a:t>
            </a:r>
            <a:r>
              <a:rPr b="1" i="0" lang="pt-BR" sz="1700" u="none" cap="none" strike="noStrike">
                <a:solidFill>
                  <a:srgbClr val="498CC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pt-BR" sz="1700">
                <a:solidFill>
                  <a:srgbClr val="498CC1"/>
                </a:solidFill>
              </a:rPr>
              <a:t>8505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g38039d7c509_0_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3614" y="5047399"/>
            <a:ext cx="341648" cy="261577"/>
          </a:xfrm>
          <a:prstGeom prst="rect">
            <a:avLst/>
          </a:prstGeom>
          <a:solidFill>
            <a:srgbClr val="498CC1"/>
          </a:solidFill>
          <a:ln>
            <a:noFill/>
          </a:ln>
        </p:spPr>
      </p:pic>
      <p:pic>
        <p:nvPicPr>
          <p:cNvPr id="399" name="Google Shape;399;g38039d7c509_0_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7570" y="4400202"/>
            <a:ext cx="373744" cy="37374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8039d7c509_0_61"/>
          <p:cNvSpPr txBox="1"/>
          <p:nvPr/>
        </p:nvSpPr>
        <p:spPr>
          <a:xfrm>
            <a:off x="7856467" y="3815792"/>
            <a:ext cx="5532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200" lIns="98475" spcFirstLastPara="1" rIns="98475" wrap="square" tIns="49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pt-BR" sz="1700">
                <a:solidFill>
                  <a:srgbClr val="498CC1"/>
                </a:solidFill>
              </a:rPr>
              <a:t>cruzesilva.com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Diagrama&#10;&#10;O conteúdo gerado por IA pode estar incorreto." id="117" name="Google Shape;117;g33ee66dbcb9_1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Texto&#10;&#10;O conteúdo gerado por IA pode estar incorreto." id="122" name="Google Shape;122;g33ee66dbcb9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3ee66dbcb9_1_2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128" name="Google Shape;128;g33ee66dbcb9_1_2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29" name="Google Shape;129;g33ee66dbcb9_1_26" title="SUPERMERCADOS - RECUPERA-C WHS 2025_page-00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ce gráfica do usuário, Texto, Aplicativo, chat ou mensagem de texto&#10;&#10;O conteúdo gerado por IA pode estar incorreto." id="134" name="Google Shape;134;g33ee66dbcb9_1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2023-09-26T18:23:03Z</dcterms:created>
  <dc:creator>Jackson Emanuell</dc:creator>
</cp:coreProperties>
</file>